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4"/>
  </p:sldMasterIdLst>
  <p:notesMasterIdLst>
    <p:notesMasterId r:id="rId26"/>
  </p:notesMasterIdLst>
  <p:sldIdLst>
    <p:sldId id="256" r:id="rId5"/>
    <p:sldId id="277" r:id="rId6"/>
    <p:sldId id="278" r:id="rId7"/>
    <p:sldId id="258" r:id="rId8"/>
    <p:sldId id="259" r:id="rId9"/>
    <p:sldId id="272" r:id="rId10"/>
    <p:sldId id="264" r:id="rId11"/>
    <p:sldId id="265" r:id="rId12"/>
    <p:sldId id="266" r:id="rId13"/>
    <p:sldId id="267" r:id="rId14"/>
    <p:sldId id="268" r:id="rId15"/>
    <p:sldId id="269" r:id="rId16"/>
    <p:sldId id="270" r:id="rId17"/>
    <p:sldId id="271" r:id="rId18"/>
    <p:sldId id="273" r:id="rId19"/>
    <p:sldId id="279" r:id="rId20"/>
    <p:sldId id="274" r:id="rId21"/>
    <p:sldId id="275" r:id="rId22"/>
    <p:sldId id="276" r:id="rId23"/>
    <p:sldId id="257" r:id="rId24"/>
    <p:sldId id="280" r:id="rId2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E40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F37239-68F9-48A1-9D76-07C3D49E2DE6}" v="1" dt="2020-02-13T20:02:30.0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8" d="100"/>
          <a:sy n="108" d="100"/>
        </p:scale>
        <p:origin x="1120"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kralia, Rajeev" userId="90c774bd-6aea-4ccd-9807-629395d0b3ca" providerId="ADAL" clId="{C6F37239-68F9-48A1-9D76-07C3D49E2DE6}"/>
    <pc:docChg chg="modSld">
      <pc:chgData name="Bukralia, Rajeev" userId="90c774bd-6aea-4ccd-9807-629395d0b3ca" providerId="ADAL" clId="{C6F37239-68F9-48A1-9D76-07C3D49E2DE6}" dt="2020-02-13T20:06:23.351" v="35" actId="12"/>
      <pc:docMkLst>
        <pc:docMk/>
      </pc:docMkLst>
      <pc:sldChg chg="modSp">
        <pc:chgData name="Bukralia, Rajeev" userId="90c774bd-6aea-4ccd-9807-629395d0b3ca" providerId="ADAL" clId="{C6F37239-68F9-48A1-9D76-07C3D49E2DE6}" dt="2020-02-11T20:44:56.317" v="1" actId="20577"/>
        <pc:sldMkLst>
          <pc:docMk/>
          <pc:sldMk cId="311093204" sldId="256"/>
        </pc:sldMkLst>
        <pc:spChg chg="mod">
          <ac:chgData name="Bukralia, Rajeev" userId="90c774bd-6aea-4ccd-9807-629395d0b3ca" providerId="ADAL" clId="{C6F37239-68F9-48A1-9D76-07C3D49E2DE6}" dt="2020-02-11T20:44:56.317" v="1" actId="20577"/>
          <ac:spMkLst>
            <pc:docMk/>
            <pc:sldMk cId="311093204" sldId="256"/>
            <ac:spMk id="3" creationId="{00000000-0000-0000-0000-000000000000}"/>
          </ac:spMkLst>
        </pc:spChg>
      </pc:sldChg>
      <pc:sldChg chg="modSp">
        <pc:chgData name="Bukralia, Rajeev" userId="90c774bd-6aea-4ccd-9807-629395d0b3ca" providerId="ADAL" clId="{C6F37239-68F9-48A1-9D76-07C3D49E2DE6}" dt="2020-02-13T20:03:12.806" v="34" actId="20577"/>
        <pc:sldMkLst>
          <pc:docMk/>
          <pc:sldMk cId="2954684148" sldId="273"/>
        </pc:sldMkLst>
        <pc:spChg chg="mod">
          <ac:chgData name="Bukralia, Rajeev" userId="90c774bd-6aea-4ccd-9807-629395d0b3ca" providerId="ADAL" clId="{C6F37239-68F9-48A1-9D76-07C3D49E2DE6}" dt="2020-02-13T20:03:12.806" v="34" actId="20577"/>
          <ac:spMkLst>
            <pc:docMk/>
            <pc:sldMk cId="2954684148" sldId="273"/>
            <ac:spMk id="3" creationId="{00000000-0000-0000-0000-000000000000}"/>
          </ac:spMkLst>
        </pc:spChg>
      </pc:sldChg>
      <pc:sldChg chg="modSp">
        <pc:chgData name="Bukralia, Rajeev" userId="90c774bd-6aea-4ccd-9807-629395d0b3ca" providerId="ADAL" clId="{C6F37239-68F9-48A1-9D76-07C3D49E2DE6}" dt="2020-02-13T20:06:23.351" v="35" actId="12"/>
        <pc:sldMkLst>
          <pc:docMk/>
          <pc:sldMk cId="386829578" sldId="280"/>
        </pc:sldMkLst>
        <pc:spChg chg="mod">
          <ac:chgData name="Bukralia, Rajeev" userId="90c774bd-6aea-4ccd-9807-629395d0b3ca" providerId="ADAL" clId="{C6F37239-68F9-48A1-9D76-07C3D49E2DE6}" dt="2020-02-13T20:06:23.351" v="35" actId="12"/>
          <ac:spMkLst>
            <pc:docMk/>
            <pc:sldMk cId="386829578" sldId="280"/>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5903DF-1550-43AB-8942-2B097B212F63}" type="datetimeFigureOut">
              <a:rPr lang="en-US" smtClean="0"/>
              <a:t>2/13/2020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30965-B4E7-4913-8E9C-3196D05065A3}" type="slidenum">
              <a:rPr lang="en-US" smtClean="0"/>
              <a:t>‹#›</a:t>
            </a:fld>
            <a:endParaRPr lang="en-US"/>
          </a:p>
        </p:txBody>
      </p:sp>
    </p:spTree>
    <p:extLst>
      <p:ext uri="{BB962C8B-B14F-4D97-AF65-F5344CB8AC3E}">
        <p14:creationId xmlns:p14="http://schemas.microsoft.com/office/powerpoint/2010/main" val="525750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descr="Title slide bkg_2_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099" name="Rectangle 3"/>
          <p:cNvSpPr>
            <a:spLocks noGrp="1" noChangeArrowheads="1"/>
          </p:cNvSpPr>
          <p:nvPr>
            <p:ph type="ctrTitle"/>
          </p:nvPr>
        </p:nvSpPr>
        <p:spPr>
          <a:xfrm>
            <a:off x="685800" y="2362200"/>
            <a:ext cx="7772400" cy="981075"/>
          </a:xfrm>
        </p:spPr>
        <p:txBody>
          <a:bodyPr/>
          <a:lstStyle>
            <a:lvl1pPr>
              <a:defRPr sz="3600" b="0" i="0">
                <a:solidFill>
                  <a:srgbClr val="F1E405"/>
                </a:solidFill>
                <a:latin typeface=""/>
                <a:cs typeface="Futura Light"/>
              </a:defRPr>
            </a:lvl1pPr>
          </a:lstStyle>
          <a:p>
            <a:pPr lvl="0"/>
            <a:r>
              <a:rPr lang="en-US" noProof="0"/>
              <a:t>Click to edit Master title style</a:t>
            </a:r>
          </a:p>
        </p:txBody>
      </p:sp>
      <p:sp>
        <p:nvSpPr>
          <p:cNvPr id="4100" name="Rectangle 4"/>
          <p:cNvSpPr>
            <a:spLocks noGrp="1" noChangeArrowheads="1"/>
          </p:cNvSpPr>
          <p:nvPr>
            <p:ph type="subTitle" idx="1"/>
          </p:nvPr>
        </p:nvSpPr>
        <p:spPr>
          <a:xfrm>
            <a:off x="1371600" y="3962400"/>
            <a:ext cx="6400800" cy="1504950"/>
          </a:xfrm>
        </p:spPr>
        <p:txBody>
          <a:bodyPr/>
          <a:lstStyle>
            <a:lvl1pPr marL="0" indent="0" algn="ctr">
              <a:buFont typeface="Symbol" charset="0"/>
              <a:buNone/>
              <a:defRPr sz="2800" b="0" i="0">
                <a:solidFill>
                  <a:schemeClr val="bg1"/>
                </a:solidFill>
                <a:latin typeface=""/>
                <a:cs typeface="Futura Book"/>
              </a:defRPr>
            </a:lvl1pPr>
          </a:lstStyle>
          <a:p>
            <a:pPr lvl="0"/>
            <a:r>
              <a:rPr lang="en-US" noProof="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406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135678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71525" y="2057400"/>
            <a:ext cx="3767138" cy="3838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91063" y="2057400"/>
            <a:ext cx="3767137" cy="3838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32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71767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357437"/>
            <a:ext cx="4040188" cy="3509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71767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357437"/>
            <a:ext cx="4041775" cy="3205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825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686675" cy="1195388"/>
          </a:xfrm>
        </p:spPr>
        <p:txBody>
          <a:bodyPr/>
          <a:lstStyle/>
          <a:p>
            <a:r>
              <a:rPr lang="en-US"/>
              <a:t>Click to edit Master title style</a:t>
            </a:r>
          </a:p>
        </p:txBody>
      </p:sp>
    </p:spTree>
    <p:extLst>
      <p:ext uri="{BB962C8B-B14F-4D97-AF65-F5344CB8AC3E}">
        <p14:creationId xmlns:p14="http://schemas.microsoft.com/office/powerpoint/2010/main" val="209281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021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609600"/>
            <a:ext cx="5111750" cy="5213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771650"/>
            <a:ext cx="3008313" cy="4051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334268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73625"/>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200"/>
            <a:ext cx="5486400" cy="3883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440363"/>
            <a:ext cx="5486400" cy="5000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361463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ontent-slide-bkg_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75" name="Rectangle 3"/>
          <p:cNvSpPr>
            <a:spLocks noGrp="1" noChangeArrowheads="1"/>
          </p:cNvSpPr>
          <p:nvPr>
            <p:ph type="title"/>
          </p:nvPr>
        </p:nvSpPr>
        <p:spPr bwMode="auto">
          <a:xfrm>
            <a:off x="771525" y="381000"/>
            <a:ext cx="7686675"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076" name="Rectangle 4"/>
          <p:cNvSpPr>
            <a:spLocks noGrp="1" noChangeArrowheads="1"/>
          </p:cNvSpPr>
          <p:nvPr>
            <p:ph type="body" idx="1"/>
          </p:nvPr>
        </p:nvSpPr>
        <p:spPr bwMode="auto">
          <a:xfrm>
            <a:off x="771525" y="1981200"/>
            <a:ext cx="768667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dt="0"/>
  <p:txStyles>
    <p:titleStyle>
      <a:lvl1pPr algn="ctr" rtl="0" eaLnBrk="1" fontAlgn="base" hangingPunct="1">
        <a:spcBef>
          <a:spcPct val="0"/>
        </a:spcBef>
        <a:spcAft>
          <a:spcPct val="0"/>
        </a:spcAft>
        <a:defRPr sz="3600" b="0" i="0">
          <a:solidFill>
            <a:schemeClr val="tx1"/>
          </a:solidFill>
          <a:latin typeface=""/>
          <a:ea typeface="+mj-ea"/>
          <a:cs typeface="Futura Medium"/>
        </a:defRPr>
      </a:lvl1pPr>
      <a:lvl2pPr algn="ctr" rtl="0" eaLnBrk="1" fontAlgn="base" hangingPunct="1">
        <a:spcBef>
          <a:spcPct val="0"/>
        </a:spcBef>
        <a:spcAft>
          <a:spcPct val="0"/>
        </a:spcAft>
        <a:defRPr sz="3600" b="1">
          <a:solidFill>
            <a:schemeClr val="tx1"/>
          </a:solidFill>
          <a:latin typeface="Arial" charset="0"/>
          <a:ea typeface="Osaka" charset="0"/>
          <a:cs typeface="Osaka" charset="0"/>
        </a:defRPr>
      </a:lvl2pPr>
      <a:lvl3pPr algn="ctr" rtl="0" eaLnBrk="1" fontAlgn="base" hangingPunct="1">
        <a:spcBef>
          <a:spcPct val="0"/>
        </a:spcBef>
        <a:spcAft>
          <a:spcPct val="0"/>
        </a:spcAft>
        <a:defRPr sz="3600" b="1">
          <a:solidFill>
            <a:schemeClr val="tx1"/>
          </a:solidFill>
          <a:latin typeface="Arial" charset="0"/>
          <a:ea typeface="Osaka" charset="0"/>
          <a:cs typeface="Osaka" charset="0"/>
        </a:defRPr>
      </a:lvl3pPr>
      <a:lvl4pPr algn="ctr" rtl="0" eaLnBrk="1" fontAlgn="base" hangingPunct="1">
        <a:spcBef>
          <a:spcPct val="0"/>
        </a:spcBef>
        <a:spcAft>
          <a:spcPct val="0"/>
        </a:spcAft>
        <a:defRPr sz="3600" b="1">
          <a:solidFill>
            <a:schemeClr val="tx1"/>
          </a:solidFill>
          <a:latin typeface="Arial" charset="0"/>
          <a:ea typeface="Osaka" charset="0"/>
          <a:cs typeface="Osaka" charset="0"/>
        </a:defRPr>
      </a:lvl4pPr>
      <a:lvl5pPr algn="ctr" rtl="0" eaLnBrk="1" fontAlgn="base" hangingPunct="1">
        <a:spcBef>
          <a:spcPct val="0"/>
        </a:spcBef>
        <a:spcAft>
          <a:spcPct val="0"/>
        </a:spcAft>
        <a:defRPr sz="3600" b="1">
          <a:solidFill>
            <a:schemeClr val="tx1"/>
          </a:solidFill>
          <a:latin typeface="Arial" charset="0"/>
          <a:ea typeface="Osaka" charset="0"/>
          <a:cs typeface="Osaka" charset="0"/>
        </a:defRPr>
      </a:lvl5pPr>
      <a:lvl6pPr marL="457200" algn="ctr" rtl="0" eaLnBrk="1" fontAlgn="base" hangingPunct="1">
        <a:spcBef>
          <a:spcPct val="0"/>
        </a:spcBef>
        <a:spcAft>
          <a:spcPct val="0"/>
        </a:spcAft>
        <a:defRPr sz="3600" b="1">
          <a:solidFill>
            <a:schemeClr val="tx1"/>
          </a:solidFill>
          <a:latin typeface="Arial" charset="0"/>
          <a:ea typeface="Osaka" charset="0"/>
          <a:cs typeface="Osaka" charset="0"/>
        </a:defRPr>
      </a:lvl6pPr>
      <a:lvl7pPr marL="914400" algn="ctr" rtl="0" eaLnBrk="1" fontAlgn="base" hangingPunct="1">
        <a:spcBef>
          <a:spcPct val="0"/>
        </a:spcBef>
        <a:spcAft>
          <a:spcPct val="0"/>
        </a:spcAft>
        <a:defRPr sz="3600" b="1">
          <a:solidFill>
            <a:schemeClr val="tx1"/>
          </a:solidFill>
          <a:latin typeface="Arial" charset="0"/>
          <a:ea typeface="Osaka" charset="0"/>
          <a:cs typeface="Osaka" charset="0"/>
        </a:defRPr>
      </a:lvl7pPr>
      <a:lvl8pPr marL="1371600" algn="ctr" rtl="0" eaLnBrk="1" fontAlgn="base" hangingPunct="1">
        <a:spcBef>
          <a:spcPct val="0"/>
        </a:spcBef>
        <a:spcAft>
          <a:spcPct val="0"/>
        </a:spcAft>
        <a:defRPr sz="3600" b="1">
          <a:solidFill>
            <a:schemeClr val="tx1"/>
          </a:solidFill>
          <a:latin typeface="Arial" charset="0"/>
          <a:ea typeface="Osaka" charset="0"/>
          <a:cs typeface="Osaka" charset="0"/>
        </a:defRPr>
      </a:lvl8pPr>
      <a:lvl9pPr marL="1828800" algn="ctr" rtl="0" eaLnBrk="1" fontAlgn="base" hangingPunct="1">
        <a:spcBef>
          <a:spcPct val="0"/>
        </a:spcBef>
        <a:spcAft>
          <a:spcPct val="0"/>
        </a:spcAft>
        <a:defRPr sz="3600" b="1">
          <a:solidFill>
            <a:schemeClr val="tx1"/>
          </a:solidFill>
          <a:latin typeface="Arial" charset="0"/>
          <a:ea typeface="Osaka" charset="0"/>
          <a:cs typeface="Osaka" charset="0"/>
        </a:defRPr>
      </a:lvl9pPr>
    </p:titleStyle>
    <p:bodyStyle>
      <a:lvl1pPr marL="342900" indent="-342900" algn="l" rtl="0" eaLnBrk="1" fontAlgn="base" hangingPunct="1">
        <a:spcBef>
          <a:spcPct val="10000"/>
        </a:spcBef>
        <a:spcAft>
          <a:spcPct val="20000"/>
        </a:spcAft>
        <a:buFont typeface="Symbol" charset="0"/>
        <a:buChar char=""/>
        <a:defRPr sz="2400" b="1" i="0">
          <a:solidFill>
            <a:schemeClr val="tx1"/>
          </a:solidFill>
          <a:latin typeface=""/>
          <a:ea typeface="+mn-ea"/>
          <a:cs typeface="Futura Heavy"/>
        </a:defRPr>
      </a:lvl1pPr>
      <a:lvl2pPr marL="742950" indent="-285750" algn="l" rtl="0" eaLnBrk="1" fontAlgn="base" hangingPunct="1">
        <a:spcBef>
          <a:spcPct val="0"/>
        </a:spcBef>
        <a:spcAft>
          <a:spcPct val="20000"/>
        </a:spcAft>
        <a:buClr>
          <a:schemeClr val="tx1"/>
        </a:buClr>
        <a:buChar char="&lt;"/>
        <a:defRPr sz="2200" b="0" i="0">
          <a:solidFill>
            <a:schemeClr val="tx1"/>
          </a:solidFill>
          <a:latin typeface=""/>
          <a:ea typeface="+mn-ea"/>
          <a:cs typeface="Futura Light"/>
        </a:defRPr>
      </a:lvl2pPr>
      <a:lvl3pPr marL="1143000" indent="-228600" algn="l" rtl="0" eaLnBrk="1" fontAlgn="base" hangingPunct="1">
        <a:spcBef>
          <a:spcPct val="0"/>
        </a:spcBef>
        <a:spcAft>
          <a:spcPct val="20000"/>
        </a:spcAft>
        <a:buFont typeface="Webdings" charset="0"/>
        <a:buChar char="a"/>
        <a:defRPr sz="2200" b="0" i="0">
          <a:solidFill>
            <a:schemeClr val="tx1"/>
          </a:solidFill>
          <a:latin typeface=""/>
          <a:ea typeface="+mn-ea"/>
          <a:cs typeface="Futura Light"/>
        </a:defRPr>
      </a:lvl3pPr>
      <a:lvl4pPr marL="1600200" indent="-228600" algn="l" rtl="0" eaLnBrk="1" fontAlgn="base" hangingPunct="1">
        <a:spcBef>
          <a:spcPct val="0"/>
        </a:spcBef>
        <a:spcAft>
          <a:spcPct val="20000"/>
        </a:spcAft>
        <a:buChar char="•"/>
        <a:defRPr sz="2200" b="0" i="0">
          <a:solidFill>
            <a:schemeClr val="tx1"/>
          </a:solidFill>
          <a:latin typeface=""/>
          <a:ea typeface="+mn-ea"/>
          <a:cs typeface="Futura Light"/>
        </a:defRPr>
      </a:lvl4pPr>
      <a:lvl5pPr marL="2057400" indent="-228600" algn="l" rtl="0" eaLnBrk="1" fontAlgn="base" hangingPunct="1">
        <a:spcBef>
          <a:spcPct val="0"/>
        </a:spcBef>
        <a:spcAft>
          <a:spcPct val="20000"/>
        </a:spcAft>
        <a:buFont typeface="Webdings" charset="0"/>
        <a:buChar char="4"/>
        <a:defRPr sz="2200" b="0" i="0">
          <a:solidFill>
            <a:schemeClr val="tx1"/>
          </a:solidFill>
          <a:latin typeface=""/>
          <a:ea typeface="+mn-ea"/>
          <a:cs typeface="Futura Light"/>
        </a:defRPr>
      </a:lvl5pPr>
      <a:lvl6pPr marL="25146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6pPr>
      <a:lvl7pPr marL="29718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7pPr>
      <a:lvl8pPr marL="34290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8pPr>
      <a:lvl9pPr marL="38862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133475"/>
          </a:xfrm>
        </p:spPr>
        <p:txBody>
          <a:bodyPr/>
          <a:lstStyle/>
          <a:p>
            <a:r>
              <a:rPr lang="en-US" b="1">
                <a:latin typeface="+mn-lt"/>
              </a:rPr>
              <a:t>IT 418/518: Foundations of Data Science</a:t>
            </a:r>
          </a:p>
        </p:txBody>
      </p:sp>
      <p:sp>
        <p:nvSpPr>
          <p:cNvPr id="3" name="Subtitle 2"/>
          <p:cNvSpPr>
            <a:spLocks noGrp="1"/>
          </p:cNvSpPr>
          <p:nvPr>
            <p:ph type="subTitle" idx="1"/>
          </p:nvPr>
        </p:nvSpPr>
        <p:spPr/>
        <p:txBody>
          <a:bodyPr/>
          <a:lstStyle/>
          <a:p>
            <a:r>
              <a:rPr lang="en-US"/>
              <a:t>Class 8</a:t>
            </a:r>
          </a:p>
          <a:p>
            <a:r>
              <a:rPr lang="en-US" dirty="0"/>
              <a:t>Dr. Rajeev Bukralia</a:t>
            </a:r>
          </a:p>
        </p:txBody>
      </p:sp>
    </p:spTree>
    <p:extLst>
      <p:ext uri="{BB962C8B-B14F-4D97-AF65-F5344CB8AC3E}">
        <p14:creationId xmlns:p14="http://schemas.microsoft.com/office/powerpoint/2010/main" val="311093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381000"/>
            <a:ext cx="7686675" cy="381000"/>
          </a:xfrm>
        </p:spPr>
        <p:txBody>
          <a:bodyPr/>
          <a:lstStyle/>
          <a:p>
            <a:r>
              <a:rPr lang="en-US"/>
              <a:t>Z-scores</a:t>
            </a:r>
          </a:p>
        </p:txBody>
      </p:sp>
      <p:sp>
        <p:nvSpPr>
          <p:cNvPr id="3" name="Content Placeholder 2"/>
          <p:cNvSpPr>
            <a:spLocks noGrp="1"/>
          </p:cNvSpPr>
          <p:nvPr>
            <p:ph idx="1"/>
          </p:nvPr>
        </p:nvSpPr>
        <p:spPr>
          <a:xfrm>
            <a:off x="228601" y="990600"/>
            <a:ext cx="4876800" cy="6400800"/>
          </a:xfrm>
        </p:spPr>
        <p:txBody>
          <a:bodyPr/>
          <a:lstStyle/>
          <a:p>
            <a:r>
              <a:rPr lang="en-US" sz="2000"/>
              <a:t>How do you know if a certain z-score is low or high?</a:t>
            </a:r>
          </a:p>
          <a:p>
            <a:pPr lvl="1"/>
            <a:r>
              <a:rPr lang="en-US" sz="2000" b="0"/>
              <a:t>A good rule is that if the histogram of your variable is bell shaped,</a:t>
            </a:r>
          </a:p>
          <a:p>
            <a:pPr lvl="2"/>
            <a:r>
              <a:rPr lang="en-US" sz="2000" b="0"/>
              <a:t> 68% of the observations fall between z-scores -1 and 1.</a:t>
            </a:r>
          </a:p>
          <a:p>
            <a:pPr lvl="2"/>
            <a:r>
              <a:rPr lang="en-US" sz="2000" b="0"/>
              <a:t> 95% between z-scores of -2 and 2, and</a:t>
            </a:r>
          </a:p>
          <a:p>
            <a:pPr lvl="2"/>
            <a:r>
              <a:rPr lang="en-US" sz="2000" b="0"/>
              <a:t> 99% between z-scores of -3 and 3.</a:t>
            </a:r>
          </a:p>
          <a:p>
            <a:r>
              <a:rPr lang="en-US" sz="2000" b="0"/>
              <a:t>This means that for this type of distribution, a z-score of more than 3 or less than -3 can be conceived of as rather exceptional.</a:t>
            </a:r>
          </a:p>
          <a:p>
            <a:pPr marL="0" indent="0">
              <a:buNone/>
            </a:pPr>
            <a:r>
              <a:rPr lang="en-US" sz="2000" b="0"/>
              <a:t> </a:t>
            </a:r>
            <a:endParaRPr lang="en-US" sz="2000"/>
          </a:p>
        </p:txBody>
      </p:sp>
      <p:pic>
        <p:nvPicPr>
          <p:cNvPr id="4" name="Picture 3"/>
          <p:cNvPicPr>
            <a:picLocks noChangeAspect="1"/>
          </p:cNvPicPr>
          <p:nvPr/>
        </p:nvPicPr>
        <p:blipFill>
          <a:blip r:embed="rId2"/>
          <a:stretch>
            <a:fillRect/>
          </a:stretch>
        </p:blipFill>
        <p:spPr>
          <a:xfrm>
            <a:off x="4953000" y="990600"/>
            <a:ext cx="4111020" cy="2062162"/>
          </a:xfrm>
          <a:prstGeom prst="rect">
            <a:avLst/>
          </a:prstGeom>
        </p:spPr>
      </p:pic>
      <p:pic>
        <p:nvPicPr>
          <p:cNvPr id="5" name="Picture 4"/>
          <p:cNvPicPr>
            <a:picLocks noChangeAspect="1"/>
          </p:cNvPicPr>
          <p:nvPr/>
        </p:nvPicPr>
        <p:blipFill>
          <a:blip r:embed="rId3"/>
          <a:stretch>
            <a:fillRect/>
          </a:stretch>
        </p:blipFill>
        <p:spPr>
          <a:xfrm>
            <a:off x="5042869" y="4114800"/>
            <a:ext cx="3992848" cy="1971675"/>
          </a:xfrm>
          <a:prstGeom prst="rect">
            <a:avLst/>
          </a:prstGeom>
        </p:spPr>
      </p:pic>
    </p:spTree>
    <p:extLst>
      <p:ext uri="{BB962C8B-B14F-4D97-AF65-F5344CB8AC3E}">
        <p14:creationId xmlns:p14="http://schemas.microsoft.com/office/powerpoint/2010/main" val="715369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381000"/>
            <a:ext cx="7686675" cy="457200"/>
          </a:xfrm>
        </p:spPr>
        <p:txBody>
          <a:bodyPr/>
          <a:lstStyle/>
          <a:p>
            <a:r>
              <a:rPr lang="en-US"/>
              <a:t>Z-scores</a:t>
            </a:r>
          </a:p>
        </p:txBody>
      </p:sp>
      <p:pic>
        <p:nvPicPr>
          <p:cNvPr id="4" name="Picture 3"/>
          <p:cNvPicPr>
            <a:picLocks noChangeAspect="1"/>
          </p:cNvPicPr>
          <p:nvPr/>
        </p:nvPicPr>
        <p:blipFill>
          <a:blip r:embed="rId2"/>
          <a:stretch>
            <a:fillRect/>
          </a:stretch>
        </p:blipFill>
        <p:spPr>
          <a:xfrm>
            <a:off x="0" y="1066800"/>
            <a:ext cx="4629389" cy="2286000"/>
          </a:xfrm>
          <a:prstGeom prst="rect">
            <a:avLst/>
          </a:prstGeom>
        </p:spPr>
      </p:pic>
      <p:pic>
        <p:nvPicPr>
          <p:cNvPr id="5" name="Picture 4"/>
          <p:cNvPicPr>
            <a:picLocks noChangeAspect="1"/>
          </p:cNvPicPr>
          <p:nvPr/>
        </p:nvPicPr>
        <p:blipFill>
          <a:blip r:embed="rId3"/>
          <a:stretch>
            <a:fillRect/>
          </a:stretch>
        </p:blipFill>
        <p:spPr>
          <a:xfrm>
            <a:off x="4629389" y="1066800"/>
            <a:ext cx="4476511" cy="2286000"/>
          </a:xfrm>
          <a:prstGeom prst="rect">
            <a:avLst/>
          </a:prstGeom>
        </p:spPr>
      </p:pic>
      <p:pic>
        <p:nvPicPr>
          <p:cNvPr id="6" name="Picture 5"/>
          <p:cNvPicPr>
            <a:picLocks noChangeAspect="1"/>
          </p:cNvPicPr>
          <p:nvPr/>
        </p:nvPicPr>
        <p:blipFill>
          <a:blip r:embed="rId4"/>
          <a:stretch>
            <a:fillRect/>
          </a:stretch>
        </p:blipFill>
        <p:spPr>
          <a:xfrm>
            <a:off x="0" y="3733800"/>
            <a:ext cx="5305425" cy="2286255"/>
          </a:xfrm>
          <a:prstGeom prst="rect">
            <a:avLst/>
          </a:prstGeom>
        </p:spPr>
      </p:pic>
      <p:sp>
        <p:nvSpPr>
          <p:cNvPr id="7" name="Rectangle 6"/>
          <p:cNvSpPr/>
          <p:nvPr/>
        </p:nvSpPr>
        <p:spPr>
          <a:xfrm>
            <a:off x="5715000" y="3733800"/>
            <a:ext cx="2895600" cy="2031325"/>
          </a:xfrm>
          <a:prstGeom prst="rect">
            <a:avLst/>
          </a:prstGeom>
        </p:spPr>
        <p:txBody>
          <a:bodyPr wrap="square">
            <a:spAutoFit/>
          </a:bodyPr>
          <a:lstStyle/>
          <a:p>
            <a:r>
              <a:rPr lang="en-US" sz="1800">
                <a:latin typeface="OpenSans"/>
              </a:rPr>
              <a:t>A rule that applies to any distribution regardless shape, is that 75% of the data must lie within a z-score of plus or minus 2.</a:t>
            </a:r>
          </a:p>
          <a:p>
            <a:r>
              <a:rPr lang="en-US" sz="1800">
                <a:latin typeface="OpenSans"/>
              </a:rPr>
              <a:t> And 89% within a z-score of plus or minus 3.</a:t>
            </a:r>
            <a:endParaRPr lang="en-US" sz="1800" b="0" i="0" u="none" strike="noStrike">
              <a:effectLst/>
              <a:latin typeface="OpenSans"/>
            </a:endParaRPr>
          </a:p>
        </p:txBody>
      </p:sp>
    </p:spTree>
    <p:extLst>
      <p:ext uri="{BB962C8B-B14F-4D97-AF65-F5344CB8AC3E}">
        <p14:creationId xmlns:p14="http://schemas.microsoft.com/office/powerpoint/2010/main" val="4096527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Question </a:t>
            </a:r>
          </a:p>
        </p:txBody>
      </p:sp>
      <p:sp>
        <p:nvSpPr>
          <p:cNvPr id="3" name="Content Placeholder 2"/>
          <p:cNvSpPr>
            <a:spLocks noGrp="1"/>
          </p:cNvSpPr>
          <p:nvPr>
            <p:ph idx="1"/>
          </p:nvPr>
        </p:nvSpPr>
        <p:spPr>
          <a:xfrm>
            <a:off x="771525" y="1580742"/>
            <a:ext cx="7686675" cy="3657600"/>
          </a:xfrm>
        </p:spPr>
        <p:txBody>
          <a:bodyPr/>
          <a:lstStyle/>
          <a:p>
            <a:r>
              <a:rPr lang="en-US"/>
              <a:t>Is the body weight 19.3 common or not?</a:t>
            </a:r>
          </a:p>
          <a:p>
            <a:pPr marL="0" indent="0">
              <a:buNone/>
            </a:pPr>
            <a:endParaRPr lang="en-US"/>
          </a:p>
        </p:txBody>
      </p:sp>
      <p:pic>
        <p:nvPicPr>
          <p:cNvPr id="4" name="Picture 3"/>
          <p:cNvPicPr>
            <a:picLocks noChangeAspect="1"/>
          </p:cNvPicPr>
          <p:nvPr/>
        </p:nvPicPr>
        <p:blipFill>
          <a:blip r:embed="rId2"/>
          <a:stretch>
            <a:fillRect/>
          </a:stretch>
        </p:blipFill>
        <p:spPr>
          <a:xfrm>
            <a:off x="771525" y="2286000"/>
            <a:ext cx="7019925" cy="3531900"/>
          </a:xfrm>
          <a:prstGeom prst="rect">
            <a:avLst/>
          </a:prstGeom>
        </p:spPr>
      </p:pic>
    </p:spTree>
    <p:extLst>
      <p:ext uri="{BB962C8B-B14F-4D97-AF65-F5344CB8AC3E}">
        <p14:creationId xmlns:p14="http://schemas.microsoft.com/office/powerpoint/2010/main" val="35654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182" y="152400"/>
            <a:ext cx="7686675" cy="533400"/>
          </a:xfrm>
        </p:spPr>
        <p:txBody>
          <a:bodyPr/>
          <a:lstStyle/>
          <a:p>
            <a:r>
              <a:rPr lang="en-US"/>
              <a:t>Answer</a:t>
            </a:r>
          </a:p>
        </p:txBody>
      </p:sp>
      <p:pic>
        <p:nvPicPr>
          <p:cNvPr id="4" name="Picture 3"/>
          <p:cNvPicPr>
            <a:picLocks noChangeAspect="1"/>
          </p:cNvPicPr>
          <p:nvPr/>
        </p:nvPicPr>
        <p:blipFill>
          <a:blip r:embed="rId2"/>
          <a:stretch>
            <a:fillRect/>
          </a:stretch>
        </p:blipFill>
        <p:spPr>
          <a:xfrm>
            <a:off x="623207" y="990600"/>
            <a:ext cx="7867650" cy="4076700"/>
          </a:xfrm>
          <a:prstGeom prst="rect">
            <a:avLst/>
          </a:prstGeom>
        </p:spPr>
      </p:pic>
      <p:sp>
        <p:nvSpPr>
          <p:cNvPr id="5" name="Rectangle 4"/>
          <p:cNvSpPr/>
          <p:nvPr/>
        </p:nvSpPr>
        <p:spPr>
          <a:xfrm>
            <a:off x="480332" y="5257800"/>
            <a:ext cx="8153400" cy="954107"/>
          </a:xfrm>
          <a:prstGeom prst="rect">
            <a:avLst/>
          </a:prstGeom>
        </p:spPr>
        <p:txBody>
          <a:bodyPr wrap="square">
            <a:spAutoFit/>
          </a:bodyPr>
          <a:lstStyle/>
          <a:p>
            <a:r>
              <a:rPr lang="en-US" sz="1600">
                <a:latin typeface="OpenSans"/>
              </a:rPr>
              <a:t>In team 1, the z-score is 1.72 standard deviations removed from the mean. In team 2, it is only 0.54 standard deviations removed from the mean.</a:t>
            </a:r>
          </a:p>
          <a:p>
            <a:r>
              <a:rPr lang="en-US">
                <a:solidFill>
                  <a:srgbClr val="333333"/>
                </a:solidFill>
                <a:latin typeface="OpenSans"/>
              </a:rPr>
              <a:t> </a:t>
            </a:r>
            <a:endParaRPr lang="en-US"/>
          </a:p>
        </p:txBody>
      </p:sp>
    </p:spTree>
    <p:extLst>
      <p:ext uri="{BB962C8B-B14F-4D97-AF65-F5344CB8AC3E}">
        <p14:creationId xmlns:p14="http://schemas.microsoft.com/office/powerpoint/2010/main" val="2740297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Standardization</a:t>
            </a:r>
          </a:p>
        </p:txBody>
      </p:sp>
      <p:pic>
        <p:nvPicPr>
          <p:cNvPr id="4" name="Picture 3"/>
          <p:cNvPicPr>
            <a:picLocks noChangeAspect="1"/>
          </p:cNvPicPr>
          <p:nvPr/>
        </p:nvPicPr>
        <p:blipFill>
          <a:blip r:embed="rId2"/>
          <a:stretch>
            <a:fillRect/>
          </a:stretch>
        </p:blipFill>
        <p:spPr>
          <a:xfrm>
            <a:off x="457200" y="1447800"/>
            <a:ext cx="3127254" cy="4191000"/>
          </a:xfrm>
          <a:prstGeom prst="rect">
            <a:avLst/>
          </a:prstGeom>
        </p:spPr>
      </p:pic>
      <p:sp>
        <p:nvSpPr>
          <p:cNvPr id="5" name="Rectangle 4"/>
          <p:cNvSpPr/>
          <p:nvPr/>
        </p:nvSpPr>
        <p:spPr>
          <a:xfrm>
            <a:off x="3962400" y="1447800"/>
            <a:ext cx="4572000" cy="3785652"/>
          </a:xfrm>
          <a:prstGeom prst="rect">
            <a:avLst/>
          </a:prstGeom>
        </p:spPr>
        <p:txBody>
          <a:bodyPr>
            <a:spAutoFit/>
          </a:bodyPr>
          <a:lstStyle/>
          <a:p>
            <a:r>
              <a:rPr lang="en-US">
                <a:latin typeface="OpenSans"/>
              </a:rPr>
              <a:t>If we recode original scores into z-scores, we say that we </a:t>
            </a:r>
            <a:r>
              <a:rPr lang="en-US" b="1">
                <a:latin typeface="OpenSans"/>
              </a:rPr>
              <a:t>standardize </a:t>
            </a:r>
            <a:r>
              <a:rPr lang="en-US">
                <a:latin typeface="OpenSans"/>
              </a:rPr>
              <a:t>a variable.</a:t>
            </a:r>
          </a:p>
          <a:p>
            <a:endParaRPr lang="en-US">
              <a:latin typeface="OpenSans"/>
            </a:endParaRPr>
          </a:p>
          <a:p>
            <a:r>
              <a:rPr lang="en-US">
                <a:latin typeface="OpenSans"/>
              </a:rPr>
              <a:t>Standardization means that we replace the scores measured in the original metric by scores expressed in standard deviations from the </a:t>
            </a:r>
            <a:r>
              <a:rPr lang="en-US">
                <a:solidFill>
                  <a:srgbClr val="333333"/>
                </a:solidFill>
                <a:latin typeface="OpenSans"/>
              </a:rPr>
              <a:t>mean.</a:t>
            </a:r>
          </a:p>
          <a:p>
            <a:r>
              <a:rPr lang="en-US">
                <a:solidFill>
                  <a:srgbClr val="333333"/>
                </a:solidFill>
                <a:latin typeface="OpenSans"/>
              </a:rPr>
              <a:t> </a:t>
            </a:r>
            <a:endParaRPr lang="en-US"/>
          </a:p>
        </p:txBody>
      </p:sp>
    </p:spTree>
    <p:extLst>
      <p:ext uri="{BB962C8B-B14F-4D97-AF65-F5344CB8AC3E}">
        <p14:creationId xmlns:p14="http://schemas.microsoft.com/office/powerpoint/2010/main" val="3385637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381000"/>
            <a:ext cx="7686675" cy="457200"/>
          </a:xfrm>
        </p:spPr>
        <p:txBody>
          <a:bodyPr/>
          <a:lstStyle/>
          <a:p>
            <a:r>
              <a:rPr lang="en-US"/>
              <a:t>Exercise </a:t>
            </a:r>
          </a:p>
        </p:txBody>
      </p:sp>
      <p:sp>
        <p:nvSpPr>
          <p:cNvPr id="3" name="Content Placeholder 2"/>
          <p:cNvSpPr>
            <a:spLocks noGrp="1"/>
          </p:cNvSpPr>
          <p:nvPr>
            <p:ph idx="1"/>
          </p:nvPr>
        </p:nvSpPr>
        <p:spPr>
          <a:xfrm>
            <a:off x="771525" y="838200"/>
            <a:ext cx="7686675" cy="5348764"/>
          </a:xfrm>
        </p:spPr>
        <p:txBody>
          <a:bodyPr/>
          <a:lstStyle/>
          <a:p>
            <a:r>
              <a:rPr lang="en-US" sz="1800" b="0" dirty="0"/>
              <a:t>Suppose you live in a city with eight high schools. You know high the average grade for chemistry for each high school. The lowest possible grade is a zero and the highest possible grade is a 10.</a:t>
            </a:r>
            <a:r>
              <a:rPr lang="en-US" sz="1800" dirty="0"/>
              <a:t> </a:t>
            </a:r>
            <a:r>
              <a:rPr lang="en-US" sz="1800" b="0" dirty="0"/>
              <a:t>The following is the data matrix:</a:t>
            </a:r>
          </a:p>
        </p:txBody>
      </p:sp>
      <p:pic>
        <p:nvPicPr>
          <p:cNvPr id="4" name="Picture 3"/>
          <p:cNvPicPr>
            <a:picLocks noChangeAspect="1"/>
          </p:cNvPicPr>
          <p:nvPr/>
        </p:nvPicPr>
        <p:blipFill>
          <a:blip r:embed="rId2"/>
          <a:stretch>
            <a:fillRect/>
          </a:stretch>
        </p:blipFill>
        <p:spPr>
          <a:xfrm>
            <a:off x="3124200" y="2012633"/>
            <a:ext cx="2552700" cy="2731837"/>
          </a:xfrm>
          <a:prstGeom prst="rect">
            <a:avLst/>
          </a:prstGeom>
        </p:spPr>
      </p:pic>
      <p:sp>
        <p:nvSpPr>
          <p:cNvPr id="5" name="Rectangle 4"/>
          <p:cNvSpPr/>
          <p:nvPr/>
        </p:nvSpPr>
        <p:spPr>
          <a:xfrm>
            <a:off x="385762" y="4709636"/>
            <a:ext cx="8458200" cy="1477328"/>
          </a:xfrm>
          <a:prstGeom prst="rect">
            <a:avLst/>
          </a:prstGeom>
        </p:spPr>
        <p:txBody>
          <a:bodyPr wrap="square">
            <a:spAutoFit/>
          </a:bodyPr>
          <a:lstStyle/>
          <a:p>
            <a:pPr marL="800100" lvl="1" indent="-342900">
              <a:buFont typeface="+mj-lt"/>
              <a:buAutoNum type="alphaLcParenR"/>
            </a:pPr>
            <a:r>
              <a:rPr lang="en-US" sz="1800"/>
              <a:t>What is the distribution of the variable average grade for chemistry? </a:t>
            </a:r>
          </a:p>
          <a:p>
            <a:pPr marL="800100" lvl="1" indent="-342900">
              <a:buFont typeface="+mj-lt"/>
              <a:buAutoNum type="alphaLcParenR"/>
            </a:pPr>
            <a:r>
              <a:rPr lang="en-US" sz="1800"/>
              <a:t>What is the center of the distribution?</a:t>
            </a:r>
          </a:p>
          <a:p>
            <a:pPr marL="800100" lvl="1" indent="-342900">
              <a:buFont typeface="+mj-lt"/>
              <a:buAutoNum type="alphaLcParenR"/>
            </a:pPr>
            <a:r>
              <a:rPr lang="en-US" sz="1800"/>
              <a:t>What is the variability of the distribution?</a:t>
            </a:r>
          </a:p>
          <a:p>
            <a:pPr marL="800100" lvl="1" indent="-342900">
              <a:buFont typeface="+mj-lt"/>
              <a:buAutoNum type="alphaLcParenR"/>
            </a:pPr>
            <a:r>
              <a:rPr lang="en-US" sz="1800"/>
              <a:t>Make a box plot to visually represent center variability and outliers.</a:t>
            </a:r>
          </a:p>
          <a:p>
            <a:pPr marL="800100" lvl="1" indent="-342900">
              <a:buFont typeface="+mj-lt"/>
              <a:buAutoNum type="alphaLcParenR"/>
            </a:pPr>
            <a:r>
              <a:rPr lang="en-US" sz="1800"/>
              <a:t>What the z-score of schools three tells you?</a:t>
            </a:r>
          </a:p>
        </p:txBody>
      </p:sp>
    </p:spTree>
    <p:extLst>
      <p:ext uri="{BB962C8B-B14F-4D97-AF65-F5344CB8AC3E}">
        <p14:creationId xmlns:p14="http://schemas.microsoft.com/office/powerpoint/2010/main" val="2954684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Hint</a:t>
            </a:r>
          </a:p>
        </p:txBody>
      </p:sp>
      <p:pic>
        <p:nvPicPr>
          <p:cNvPr id="4" name="Content Placeholder 3"/>
          <p:cNvPicPr>
            <a:picLocks noGrp="1" noChangeAspect="1"/>
          </p:cNvPicPr>
          <p:nvPr>
            <p:ph idx="1"/>
          </p:nvPr>
        </p:nvPicPr>
        <p:blipFill>
          <a:blip r:embed="rId2"/>
          <a:stretch>
            <a:fillRect/>
          </a:stretch>
        </p:blipFill>
        <p:spPr>
          <a:xfrm>
            <a:off x="2667000" y="2833687"/>
            <a:ext cx="3895725" cy="1952625"/>
          </a:xfrm>
          <a:prstGeom prst="rect">
            <a:avLst/>
          </a:prstGeom>
        </p:spPr>
      </p:pic>
    </p:spTree>
    <p:extLst>
      <p:ext uri="{BB962C8B-B14F-4D97-AF65-F5344CB8AC3E}">
        <p14:creationId xmlns:p14="http://schemas.microsoft.com/office/powerpoint/2010/main" val="2546724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Answer</a:t>
            </a:r>
          </a:p>
        </p:txBody>
      </p:sp>
      <p:pic>
        <p:nvPicPr>
          <p:cNvPr id="4" name="Picture 3"/>
          <p:cNvPicPr>
            <a:picLocks noChangeAspect="1"/>
          </p:cNvPicPr>
          <p:nvPr/>
        </p:nvPicPr>
        <p:blipFill>
          <a:blip r:embed="rId2"/>
          <a:stretch>
            <a:fillRect/>
          </a:stretch>
        </p:blipFill>
        <p:spPr>
          <a:xfrm>
            <a:off x="152400" y="1524000"/>
            <a:ext cx="8696325" cy="1847850"/>
          </a:xfrm>
          <a:prstGeom prst="rect">
            <a:avLst/>
          </a:prstGeom>
        </p:spPr>
      </p:pic>
      <p:pic>
        <p:nvPicPr>
          <p:cNvPr id="5" name="Picture 4"/>
          <p:cNvPicPr>
            <a:picLocks noChangeAspect="1"/>
          </p:cNvPicPr>
          <p:nvPr/>
        </p:nvPicPr>
        <p:blipFill>
          <a:blip r:embed="rId3"/>
          <a:stretch>
            <a:fillRect/>
          </a:stretch>
        </p:blipFill>
        <p:spPr>
          <a:xfrm>
            <a:off x="152400" y="3810000"/>
            <a:ext cx="8696325" cy="1558498"/>
          </a:xfrm>
          <a:prstGeom prst="rect">
            <a:avLst/>
          </a:prstGeom>
        </p:spPr>
      </p:pic>
    </p:spTree>
    <p:extLst>
      <p:ext uri="{BB962C8B-B14F-4D97-AF65-F5344CB8AC3E}">
        <p14:creationId xmlns:p14="http://schemas.microsoft.com/office/powerpoint/2010/main" val="1286652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Answer</a:t>
            </a:r>
          </a:p>
        </p:txBody>
      </p:sp>
      <p:pic>
        <p:nvPicPr>
          <p:cNvPr id="4" name="Picture 3"/>
          <p:cNvPicPr>
            <a:picLocks noChangeAspect="1"/>
          </p:cNvPicPr>
          <p:nvPr/>
        </p:nvPicPr>
        <p:blipFill>
          <a:blip r:embed="rId2"/>
          <a:stretch>
            <a:fillRect/>
          </a:stretch>
        </p:blipFill>
        <p:spPr>
          <a:xfrm>
            <a:off x="676275" y="1504950"/>
            <a:ext cx="7791450" cy="3848100"/>
          </a:xfrm>
          <a:prstGeom prst="rect">
            <a:avLst/>
          </a:prstGeom>
        </p:spPr>
      </p:pic>
    </p:spTree>
    <p:extLst>
      <p:ext uri="{BB962C8B-B14F-4D97-AF65-F5344CB8AC3E}">
        <p14:creationId xmlns:p14="http://schemas.microsoft.com/office/powerpoint/2010/main" val="836733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Answer</a:t>
            </a:r>
          </a:p>
        </p:txBody>
      </p:sp>
      <p:pic>
        <p:nvPicPr>
          <p:cNvPr id="4" name="Picture 3"/>
          <p:cNvPicPr>
            <a:picLocks noChangeAspect="1"/>
          </p:cNvPicPr>
          <p:nvPr/>
        </p:nvPicPr>
        <p:blipFill>
          <a:blip r:embed="rId2"/>
          <a:stretch>
            <a:fillRect/>
          </a:stretch>
        </p:blipFill>
        <p:spPr>
          <a:xfrm>
            <a:off x="2133600" y="1447800"/>
            <a:ext cx="4838700" cy="4552950"/>
          </a:xfrm>
          <a:prstGeom prst="rect">
            <a:avLst/>
          </a:prstGeom>
        </p:spPr>
      </p:pic>
    </p:spTree>
    <p:extLst>
      <p:ext uri="{BB962C8B-B14F-4D97-AF65-F5344CB8AC3E}">
        <p14:creationId xmlns:p14="http://schemas.microsoft.com/office/powerpoint/2010/main" val="990634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Exercise </a:t>
            </a:r>
          </a:p>
        </p:txBody>
      </p:sp>
      <p:sp>
        <p:nvSpPr>
          <p:cNvPr id="3" name="Content Placeholder 2"/>
          <p:cNvSpPr>
            <a:spLocks noGrp="1"/>
          </p:cNvSpPr>
          <p:nvPr>
            <p:ph idx="1"/>
          </p:nvPr>
        </p:nvSpPr>
        <p:spPr/>
        <p:txBody>
          <a:bodyPr/>
          <a:lstStyle/>
          <a:p>
            <a:r>
              <a:rPr lang="en-US" b="0"/>
              <a:t>Calculate the variance and standard deviation and a boxplot of the following sample </a:t>
            </a:r>
            <a:r>
              <a:rPr lang="nn-NO" b="0"/>
              <a:t>data set using pandas:</a:t>
            </a:r>
          </a:p>
          <a:p>
            <a:pPr marL="0" indent="0">
              <a:buNone/>
            </a:pPr>
            <a:endParaRPr lang="nn-NO" b="0"/>
          </a:p>
          <a:p>
            <a:pPr marL="0" indent="0">
              <a:buNone/>
            </a:pPr>
            <a:r>
              <a:rPr lang="nn-NO" b="0"/>
              <a:t>(</a:t>
            </a:r>
            <a:r>
              <a:rPr lang="en-US"/>
              <a:t>2, 51, 53,54, 43, 51, 62, 49, 50, 63, 60)</a:t>
            </a:r>
          </a:p>
          <a:p>
            <a:pPr marL="0" indent="0">
              <a:buNone/>
            </a:pPr>
            <a:endParaRPr lang="nn-NO" b="0"/>
          </a:p>
          <a:p>
            <a:endParaRPr lang="en-US"/>
          </a:p>
        </p:txBody>
      </p:sp>
    </p:spTree>
    <p:extLst>
      <p:ext uri="{BB962C8B-B14F-4D97-AF65-F5344CB8AC3E}">
        <p14:creationId xmlns:p14="http://schemas.microsoft.com/office/powerpoint/2010/main" val="34830236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685C6-46D8-9949-84FB-877850804A57}"/>
              </a:ext>
            </a:extLst>
          </p:cNvPr>
          <p:cNvSpPr>
            <a:spLocks noGrp="1"/>
          </p:cNvSpPr>
          <p:nvPr>
            <p:ph type="title"/>
          </p:nvPr>
        </p:nvSpPr>
        <p:spPr>
          <a:xfrm>
            <a:off x="771525" y="381000"/>
            <a:ext cx="7686675" cy="609600"/>
          </a:xfrm>
        </p:spPr>
        <p:txBody>
          <a:bodyPr/>
          <a:lstStyle/>
          <a:p>
            <a:r>
              <a:rPr lang="en-US"/>
              <a:t>Statistical Inference</a:t>
            </a:r>
          </a:p>
        </p:txBody>
      </p:sp>
      <p:sp>
        <p:nvSpPr>
          <p:cNvPr id="3" name="Content Placeholder 2">
            <a:extLst>
              <a:ext uri="{FF2B5EF4-FFF2-40B4-BE49-F238E27FC236}">
                <a16:creationId xmlns:a16="http://schemas.microsoft.com/office/drawing/2014/main" id="{C1CBB3FA-BD2A-A345-8213-61A220B2411B}"/>
              </a:ext>
            </a:extLst>
          </p:cNvPr>
          <p:cNvSpPr>
            <a:spLocks noGrp="1"/>
          </p:cNvSpPr>
          <p:nvPr>
            <p:ph idx="1"/>
          </p:nvPr>
        </p:nvSpPr>
        <p:spPr>
          <a:xfrm>
            <a:off x="802901" y="1143000"/>
            <a:ext cx="7686675" cy="5029200"/>
          </a:xfrm>
        </p:spPr>
        <p:txBody>
          <a:bodyPr/>
          <a:lstStyle/>
          <a:p>
            <a:r>
              <a:rPr lang="en-US" b="0"/>
              <a:t>Statistical inference is the science of characterizing or making decisions about a population using information from a sample drawn from that population.</a:t>
            </a:r>
          </a:p>
          <a:p>
            <a:r>
              <a:rPr lang="en-US" b="0"/>
              <a:t>It is the act of passing from statistical sample data to generalizations (as of the value of population parameters) usually with calculated degrees of certainty.</a:t>
            </a:r>
          </a:p>
          <a:p>
            <a:r>
              <a:rPr lang="en-US" b="0"/>
              <a:t>Statistical inference frequently relies on making assumptions about the way data is distributed, or requires performing some transformation of the data to make it better fit some known distribution.</a:t>
            </a:r>
          </a:p>
          <a:p>
            <a:endParaRPr lang="en-US"/>
          </a:p>
          <a:p>
            <a:endParaRPr lang="en-US"/>
          </a:p>
        </p:txBody>
      </p:sp>
    </p:spTree>
    <p:extLst>
      <p:ext uri="{BB962C8B-B14F-4D97-AF65-F5344CB8AC3E}">
        <p14:creationId xmlns:p14="http://schemas.microsoft.com/office/powerpoint/2010/main" val="3713580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Hint</a:t>
            </a:r>
          </a:p>
        </p:txBody>
      </p:sp>
      <p:sp>
        <p:nvSpPr>
          <p:cNvPr id="3" name="Content Placeholder 2"/>
          <p:cNvSpPr>
            <a:spLocks noGrp="1"/>
          </p:cNvSpPr>
          <p:nvPr>
            <p:ph idx="1"/>
          </p:nvPr>
        </p:nvSpPr>
        <p:spPr/>
        <p:txBody>
          <a:bodyPr/>
          <a:lstStyle/>
          <a:p>
            <a:pPr marL="0" indent="0">
              <a:buNone/>
            </a:pPr>
            <a:r>
              <a:rPr lang="en-US" dirty="0"/>
              <a:t>import </a:t>
            </a:r>
            <a:r>
              <a:rPr lang="en-US" dirty="0" err="1"/>
              <a:t>numpy</a:t>
            </a:r>
            <a:r>
              <a:rPr lang="en-US" dirty="0"/>
              <a:t> as np</a:t>
            </a:r>
          </a:p>
          <a:p>
            <a:pPr marL="0" indent="0">
              <a:buNone/>
            </a:pPr>
            <a:r>
              <a:rPr lang="en-US" dirty="0"/>
              <a:t>a = </a:t>
            </a:r>
            <a:r>
              <a:rPr lang="en-US" dirty="0" err="1"/>
              <a:t>np.array</a:t>
            </a:r>
            <a:r>
              <a:rPr lang="en-US" dirty="0"/>
              <a:t>([7.4, 7.9, 4.1, 8.1, 6.2, 7.1, 7.4, 6.7])</a:t>
            </a:r>
          </a:p>
          <a:p>
            <a:pPr marL="0" indent="0">
              <a:buNone/>
            </a:pPr>
            <a:r>
              <a:rPr lang="en-US" dirty="0"/>
              <a:t>from </a:t>
            </a:r>
            <a:r>
              <a:rPr lang="en-US" dirty="0" err="1"/>
              <a:t>scipy</a:t>
            </a:r>
            <a:r>
              <a:rPr lang="en-US" dirty="0"/>
              <a:t> import stats</a:t>
            </a:r>
          </a:p>
          <a:p>
            <a:pPr marL="0" indent="0">
              <a:buNone/>
            </a:pPr>
            <a:r>
              <a:rPr lang="en-US" dirty="0" err="1"/>
              <a:t>stats.zscore</a:t>
            </a:r>
            <a:r>
              <a:rPr lang="en-US" dirty="0"/>
              <a:t>(a)</a:t>
            </a:r>
          </a:p>
        </p:txBody>
      </p:sp>
    </p:spTree>
    <p:extLst>
      <p:ext uri="{BB962C8B-B14F-4D97-AF65-F5344CB8AC3E}">
        <p14:creationId xmlns:p14="http://schemas.microsoft.com/office/powerpoint/2010/main" val="386829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381000"/>
            <a:ext cx="7686675" cy="457200"/>
          </a:xfrm>
        </p:spPr>
        <p:txBody>
          <a:bodyPr/>
          <a:lstStyle/>
          <a:p>
            <a:r>
              <a:rPr lang="en-US"/>
              <a:t>Answer</a:t>
            </a:r>
          </a:p>
        </p:txBody>
      </p:sp>
      <p:sp>
        <p:nvSpPr>
          <p:cNvPr id="3" name="Content Placeholder 2"/>
          <p:cNvSpPr>
            <a:spLocks noGrp="1"/>
          </p:cNvSpPr>
          <p:nvPr>
            <p:ph idx="1"/>
          </p:nvPr>
        </p:nvSpPr>
        <p:spPr>
          <a:xfrm>
            <a:off x="685800" y="990600"/>
            <a:ext cx="7686675" cy="5181600"/>
          </a:xfrm>
        </p:spPr>
        <p:txBody>
          <a:bodyPr/>
          <a:lstStyle/>
          <a:p>
            <a:pPr marL="0" indent="0">
              <a:buNone/>
            </a:pPr>
            <a:r>
              <a:rPr lang="pt-BR">
                <a:latin typeface="Courier New" panose="02070309020205020404" pitchFamily="49" charset="0"/>
                <a:cs typeface="Courier New" panose="02070309020205020404" pitchFamily="49" charset="0"/>
              </a:rPr>
              <a:t>a = [2, 51, 53, 54, 43, 51, 62, 49, 50, 63, 60]</a:t>
            </a:r>
          </a:p>
          <a:p>
            <a:pPr marL="0" indent="0">
              <a:buNone/>
            </a:pPr>
            <a:r>
              <a:rPr lang="en-US">
                <a:latin typeface="Courier New" panose="02070309020205020404" pitchFamily="49" charset="0"/>
                <a:cs typeface="Courier New" panose="02070309020205020404" pitchFamily="49" charset="0"/>
              </a:rPr>
              <a:t>import pandas as </a:t>
            </a:r>
            <a:r>
              <a:rPr lang="en-US" err="1">
                <a:latin typeface="Courier New" panose="02070309020205020404" pitchFamily="49" charset="0"/>
                <a:cs typeface="Courier New" panose="02070309020205020404" pitchFamily="49" charset="0"/>
              </a:rPr>
              <a:t>pd</a:t>
            </a: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df</a:t>
            </a:r>
            <a:r>
              <a:rPr lang="en-US">
                <a:latin typeface="Courier New" panose="02070309020205020404" pitchFamily="49" charset="0"/>
                <a:cs typeface="Courier New" panose="02070309020205020404" pitchFamily="49" charset="0"/>
              </a:rPr>
              <a:t> = </a:t>
            </a:r>
            <a:r>
              <a:rPr lang="en-US" err="1">
                <a:latin typeface="Courier New" panose="02070309020205020404" pitchFamily="49" charset="0"/>
                <a:cs typeface="Courier New" panose="02070309020205020404" pitchFamily="49" charset="0"/>
              </a:rPr>
              <a:t>pd.DataFrame</a:t>
            </a:r>
            <a:r>
              <a:rPr lang="en-US">
                <a:latin typeface="Courier New" panose="02070309020205020404" pitchFamily="49" charset="0"/>
                <a:cs typeface="Courier New" panose="02070309020205020404" pitchFamily="49" charset="0"/>
              </a:rPr>
              <a:t> (a)</a:t>
            </a:r>
          </a:p>
          <a:p>
            <a:pPr marL="0" indent="0">
              <a:buNone/>
            </a:pPr>
            <a:r>
              <a:rPr lang="en-US" err="1">
                <a:latin typeface="Courier New" panose="02070309020205020404" pitchFamily="49" charset="0"/>
                <a:cs typeface="Courier New" panose="02070309020205020404" pitchFamily="49" charset="0"/>
              </a:rPr>
              <a:t>df</a:t>
            </a: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df.describe</a:t>
            </a: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df.median</a:t>
            </a: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df.var</a:t>
            </a:r>
            <a:r>
              <a:rPr lang="en-US">
                <a:latin typeface="Courier New" panose="02070309020205020404" pitchFamily="49" charset="0"/>
                <a:cs typeface="Courier New" panose="02070309020205020404" pitchFamily="49" charset="0"/>
              </a:rPr>
              <a:t>()</a:t>
            </a:r>
          </a:p>
          <a:p>
            <a:pPr marL="0" indent="0">
              <a:buNone/>
            </a:pPr>
            <a:r>
              <a:rPr lang="en-US" err="1">
                <a:latin typeface="Courier New" panose="02070309020205020404" pitchFamily="49" charset="0"/>
                <a:cs typeface="Courier New" panose="02070309020205020404" pitchFamily="49" charset="0"/>
              </a:rPr>
              <a:t>df.std</a:t>
            </a:r>
            <a:r>
              <a:rPr lang="en-US">
                <a:latin typeface="Courier New" panose="02070309020205020404" pitchFamily="49" charset="0"/>
                <a:cs typeface="Courier New" panose="02070309020205020404" pitchFamily="49" charset="0"/>
              </a:rPr>
              <a:t>()</a:t>
            </a:r>
          </a:p>
          <a:p>
            <a:pPr marL="0" indent="0">
              <a:buNone/>
            </a:pPr>
            <a:r>
              <a:rPr lang="en-US">
                <a:latin typeface="Courier New" panose="02070309020205020404" pitchFamily="49" charset="0"/>
                <a:cs typeface="Courier New" panose="02070309020205020404" pitchFamily="49" charset="0"/>
              </a:rPr>
              <a:t>import </a:t>
            </a:r>
            <a:r>
              <a:rPr lang="en-US" err="1">
                <a:latin typeface="Courier New" panose="02070309020205020404" pitchFamily="49" charset="0"/>
                <a:cs typeface="Courier New" panose="02070309020205020404" pitchFamily="49" charset="0"/>
              </a:rPr>
              <a:t>matplotlib.pyplot</a:t>
            </a:r>
            <a:r>
              <a:rPr lang="en-US">
                <a:latin typeface="Courier New" panose="02070309020205020404" pitchFamily="49" charset="0"/>
                <a:cs typeface="Courier New" panose="02070309020205020404" pitchFamily="49" charset="0"/>
              </a:rPr>
              <a:t> as </a:t>
            </a:r>
            <a:r>
              <a:rPr lang="en-US" err="1">
                <a:latin typeface="Courier New" panose="02070309020205020404" pitchFamily="49" charset="0"/>
                <a:cs typeface="Courier New" panose="02070309020205020404" pitchFamily="49" charset="0"/>
              </a:rPr>
              <a:t>plt</a:t>
            </a:r>
            <a:endParaRPr lang="en-US">
              <a:latin typeface="Courier New" panose="02070309020205020404" pitchFamily="49" charset="0"/>
              <a:cs typeface="Courier New" panose="02070309020205020404" pitchFamily="49" charset="0"/>
            </a:endParaRPr>
          </a:p>
          <a:p>
            <a:pPr marL="0" indent="0">
              <a:buNone/>
            </a:pPr>
            <a:r>
              <a:rPr lang="en-US" err="1">
                <a:latin typeface="Courier New" panose="02070309020205020404" pitchFamily="49" charset="0"/>
                <a:cs typeface="Courier New" panose="02070309020205020404" pitchFamily="49" charset="0"/>
              </a:rPr>
              <a:t>df.boxplot</a:t>
            </a:r>
            <a:r>
              <a:rPr lang="en-US">
                <a:latin typeface="Courier New" panose="02070309020205020404" pitchFamily="49" charset="0"/>
                <a:cs typeface="Courier New" panose="02070309020205020404" pitchFamily="49" charset="0"/>
              </a:rPr>
              <a:t>()</a:t>
            </a:r>
          </a:p>
          <a:p>
            <a:pPr marL="0" indent="0">
              <a:buNone/>
            </a:pPr>
            <a:r>
              <a:rPr lang="en-US" err="1"/>
              <a:t>plt.show</a:t>
            </a:r>
            <a:r>
              <a:rPr lang="en-US"/>
              <a:t>()</a:t>
            </a:r>
          </a:p>
        </p:txBody>
      </p:sp>
      <p:pic>
        <p:nvPicPr>
          <p:cNvPr id="4" name="Picture 3"/>
          <p:cNvPicPr>
            <a:picLocks noChangeAspect="1"/>
          </p:cNvPicPr>
          <p:nvPr/>
        </p:nvPicPr>
        <p:blipFill>
          <a:blip r:embed="rId2"/>
          <a:stretch>
            <a:fillRect/>
          </a:stretch>
        </p:blipFill>
        <p:spPr>
          <a:xfrm>
            <a:off x="5105400" y="2665872"/>
            <a:ext cx="3605412" cy="2276475"/>
          </a:xfrm>
          <a:prstGeom prst="rect">
            <a:avLst/>
          </a:prstGeom>
        </p:spPr>
      </p:pic>
    </p:spTree>
    <p:extLst>
      <p:ext uri="{BB962C8B-B14F-4D97-AF65-F5344CB8AC3E}">
        <p14:creationId xmlns:p14="http://schemas.microsoft.com/office/powerpoint/2010/main" val="1928504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88EF5-B320-D947-BC96-A178504907E2}"/>
              </a:ext>
            </a:extLst>
          </p:cNvPr>
          <p:cNvSpPr>
            <a:spLocks noGrp="1"/>
          </p:cNvSpPr>
          <p:nvPr>
            <p:ph type="title"/>
          </p:nvPr>
        </p:nvSpPr>
        <p:spPr/>
        <p:txBody>
          <a:bodyPr/>
          <a:lstStyle/>
          <a:p>
            <a:r>
              <a:rPr lang="en-US"/>
              <a:t>Probability Distributions</a:t>
            </a:r>
          </a:p>
        </p:txBody>
      </p:sp>
      <p:sp>
        <p:nvSpPr>
          <p:cNvPr id="3" name="Content Placeholder 2">
            <a:extLst>
              <a:ext uri="{FF2B5EF4-FFF2-40B4-BE49-F238E27FC236}">
                <a16:creationId xmlns:a16="http://schemas.microsoft.com/office/drawing/2014/main" id="{AFFDA050-0E16-9345-8FE0-0D6F852FF266}"/>
              </a:ext>
            </a:extLst>
          </p:cNvPr>
          <p:cNvSpPr>
            <a:spLocks noGrp="1"/>
          </p:cNvSpPr>
          <p:nvPr>
            <p:ph idx="1"/>
          </p:nvPr>
        </p:nvSpPr>
        <p:spPr>
          <a:xfrm>
            <a:off x="771525" y="1371600"/>
            <a:ext cx="7686675" cy="4724400"/>
          </a:xfrm>
        </p:spPr>
        <p:txBody>
          <a:bodyPr/>
          <a:lstStyle/>
          <a:p>
            <a:r>
              <a:rPr lang="en-US" b="0"/>
              <a:t>Theoretical probability distributions are useful in inferential statistics because their properties and characteristics are known.</a:t>
            </a:r>
          </a:p>
          <a:p>
            <a:r>
              <a:rPr lang="en-US" b="0"/>
              <a:t>Probability distributions are commonly classified as </a:t>
            </a:r>
            <a:r>
              <a:rPr lang="en-US"/>
              <a:t>continuous</a:t>
            </a:r>
            <a:r>
              <a:rPr lang="en-US" b="0"/>
              <a:t>, meaning the data can take on any value within a specified range, or </a:t>
            </a:r>
            <a:r>
              <a:rPr lang="en-US"/>
              <a:t>discrete</a:t>
            </a:r>
            <a:r>
              <a:rPr lang="en-US" b="0"/>
              <a:t>, meaning the data can only take on certain values.</a:t>
            </a:r>
          </a:p>
          <a:p>
            <a:r>
              <a:rPr lang="en-US" b="0"/>
              <a:t>The </a:t>
            </a:r>
            <a:r>
              <a:rPr lang="en-US"/>
              <a:t>normal distribution </a:t>
            </a:r>
            <a:r>
              <a:rPr lang="en-US" b="0"/>
              <a:t>as an example of a continuous distribution, and the </a:t>
            </a:r>
            <a:r>
              <a:rPr lang="en-US"/>
              <a:t>binomial distribution </a:t>
            </a:r>
            <a:r>
              <a:rPr lang="en-US" b="0"/>
              <a:t>as an example of a discrete distribution.</a:t>
            </a:r>
          </a:p>
          <a:p>
            <a:pPr marL="0" indent="0">
              <a:buNone/>
            </a:pPr>
            <a:endParaRPr lang="en-US" b="0"/>
          </a:p>
          <a:p>
            <a:endParaRPr lang="en-US"/>
          </a:p>
        </p:txBody>
      </p:sp>
    </p:spTree>
    <p:extLst>
      <p:ext uri="{BB962C8B-B14F-4D97-AF65-F5344CB8AC3E}">
        <p14:creationId xmlns:p14="http://schemas.microsoft.com/office/powerpoint/2010/main" val="1448843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85BDC-0DCC-6742-9CA6-BA0CFA30807A}"/>
              </a:ext>
            </a:extLst>
          </p:cNvPr>
          <p:cNvSpPr>
            <a:spLocks noGrp="1"/>
          </p:cNvSpPr>
          <p:nvPr>
            <p:ph type="title"/>
          </p:nvPr>
        </p:nvSpPr>
        <p:spPr>
          <a:xfrm>
            <a:off x="771525" y="381000"/>
            <a:ext cx="7686675" cy="685800"/>
          </a:xfrm>
        </p:spPr>
        <p:txBody>
          <a:bodyPr/>
          <a:lstStyle/>
          <a:p>
            <a:r>
              <a:rPr lang="en-US"/>
              <a:t>Normal Distribution</a:t>
            </a:r>
            <a:br>
              <a:rPr lang="en-US"/>
            </a:br>
            <a:endParaRPr lang="en-US"/>
          </a:p>
        </p:txBody>
      </p:sp>
      <p:sp>
        <p:nvSpPr>
          <p:cNvPr id="3" name="Content Placeholder 2">
            <a:extLst>
              <a:ext uri="{FF2B5EF4-FFF2-40B4-BE49-F238E27FC236}">
                <a16:creationId xmlns:a16="http://schemas.microsoft.com/office/drawing/2014/main" id="{DCCAC483-7097-9C4F-8A00-5CAF67C3DC80}"/>
              </a:ext>
            </a:extLst>
          </p:cNvPr>
          <p:cNvSpPr>
            <a:spLocks noGrp="1"/>
          </p:cNvSpPr>
          <p:nvPr>
            <p:ph idx="1"/>
          </p:nvPr>
        </p:nvSpPr>
        <p:spPr>
          <a:xfrm>
            <a:off x="776007" y="1078006"/>
            <a:ext cx="7686675" cy="4572000"/>
          </a:xfrm>
        </p:spPr>
        <p:txBody>
          <a:bodyPr/>
          <a:lstStyle/>
          <a:p>
            <a:r>
              <a:rPr lang="en-US" sz="2000" b="0"/>
              <a:t>Most commonly used distribution in statistics.</a:t>
            </a:r>
          </a:p>
          <a:p>
            <a:r>
              <a:rPr lang="en-US" sz="2000" b="0"/>
              <a:t>It is a reasonable description of how many continuous variables are distributed in reality (such as test scores).</a:t>
            </a:r>
          </a:p>
          <a:p>
            <a:r>
              <a:rPr lang="en-US" sz="2000" b="0"/>
              <a:t>In specified conditions we may assume that sampling distributions of statistics such as the sample mean are normally distributed even if the samples are drawn from populations that are not normally distributed.</a:t>
            </a:r>
          </a:p>
          <a:p>
            <a:r>
              <a:rPr lang="en-US" sz="2000" b="0"/>
              <a:t>The normal distribution is also referred to as the “</a:t>
            </a:r>
            <a:r>
              <a:rPr lang="en-US" sz="2000"/>
              <a:t>bell curve</a:t>
            </a:r>
            <a:r>
              <a:rPr lang="en-US" sz="2000" b="0"/>
              <a:t>” due to its characteristic shape, and as the “</a:t>
            </a:r>
            <a:r>
              <a:rPr lang="en-US" sz="2000"/>
              <a:t>Gaussian distribution</a:t>
            </a:r>
            <a:r>
              <a:rPr lang="en-US" sz="2000" b="0"/>
              <a:t>” in honor of the18th-century physicist and mathematician Karl Gauss, who used this distribution to analyze astronomical data.</a:t>
            </a:r>
          </a:p>
          <a:p>
            <a:endParaRPr lang="en-US" sz="2000" b="0"/>
          </a:p>
          <a:p>
            <a:endParaRPr lang="en-US" b="0"/>
          </a:p>
          <a:p>
            <a:endParaRPr lang="en-US"/>
          </a:p>
          <a:p>
            <a:endParaRPr lang="en-US"/>
          </a:p>
        </p:txBody>
      </p:sp>
    </p:spTree>
    <p:extLst>
      <p:ext uri="{BB962C8B-B14F-4D97-AF65-F5344CB8AC3E}">
        <p14:creationId xmlns:p14="http://schemas.microsoft.com/office/powerpoint/2010/main" val="4087099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38400" y="914400"/>
            <a:ext cx="4333875" cy="4699650"/>
          </a:xfrm>
          <a:prstGeom prst="rect">
            <a:avLst/>
          </a:prstGeom>
        </p:spPr>
      </p:pic>
    </p:spTree>
    <p:extLst>
      <p:ext uri="{BB962C8B-B14F-4D97-AF65-F5344CB8AC3E}">
        <p14:creationId xmlns:p14="http://schemas.microsoft.com/office/powerpoint/2010/main" val="32157627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381000"/>
            <a:ext cx="7686675" cy="535348"/>
          </a:xfrm>
        </p:spPr>
        <p:txBody>
          <a:bodyPr/>
          <a:lstStyle/>
          <a:p>
            <a:r>
              <a:rPr lang="en-US"/>
              <a:t>Z-Scores</a:t>
            </a:r>
          </a:p>
        </p:txBody>
      </p:sp>
      <p:sp>
        <p:nvSpPr>
          <p:cNvPr id="3" name="Content Placeholder 2"/>
          <p:cNvSpPr>
            <a:spLocks noGrp="1"/>
          </p:cNvSpPr>
          <p:nvPr>
            <p:ph idx="1"/>
          </p:nvPr>
        </p:nvSpPr>
        <p:spPr>
          <a:xfrm>
            <a:off x="771525" y="938119"/>
            <a:ext cx="7686675" cy="3176681"/>
          </a:xfrm>
        </p:spPr>
        <p:txBody>
          <a:bodyPr/>
          <a:lstStyle/>
          <a:p>
            <a:r>
              <a:rPr lang="en-US" b="0"/>
              <a:t>Sometimes researchers want to know if a specific observation is common or exceptional. To answer that question, they express a score in terms of the number of standard deviations it is removed from the mean. This number is what we call a </a:t>
            </a:r>
            <a:r>
              <a:rPr lang="en-US"/>
              <a:t>z-score</a:t>
            </a:r>
            <a:r>
              <a:rPr lang="en-US" b="0"/>
              <a:t>.</a:t>
            </a:r>
          </a:p>
          <a:p>
            <a:r>
              <a:rPr lang="en-US" b="0"/>
              <a:t>A z-score gives you information about how extreme an observation is. Z-scores are even more useful if you want to compare different distributions.</a:t>
            </a:r>
          </a:p>
          <a:p>
            <a:pPr marL="0" indent="0">
              <a:buNone/>
            </a:pPr>
            <a:endParaRPr lang="en-US"/>
          </a:p>
        </p:txBody>
      </p:sp>
      <p:pic>
        <p:nvPicPr>
          <p:cNvPr id="4" name="Picture 3"/>
          <p:cNvPicPr>
            <a:picLocks noChangeAspect="1"/>
          </p:cNvPicPr>
          <p:nvPr/>
        </p:nvPicPr>
        <p:blipFill>
          <a:blip r:embed="rId2"/>
          <a:stretch>
            <a:fillRect/>
          </a:stretch>
        </p:blipFill>
        <p:spPr>
          <a:xfrm>
            <a:off x="3124200" y="4114800"/>
            <a:ext cx="3048000" cy="2025508"/>
          </a:xfrm>
          <a:prstGeom prst="rect">
            <a:avLst/>
          </a:prstGeom>
        </p:spPr>
      </p:pic>
    </p:spTree>
    <p:extLst>
      <p:ext uri="{BB962C8B-B14F-4D97-AF65-F5344CB8AC3E}">
        <p14:creationId xmlns:p14="http://schemas.microsoft.com/office/powerpoint/2010/main" val="16383022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Z-scores</a:t>
            </a:r>
          </a:p>
        </p:txBody>
      </p:sp>
      <p:pic>
        <p:nvPicPr>
          <p:cNvPr id="4" name="Picture 3"/>
          <p:cNvPicPr>
            <a:picLocks noChangeAspect="1"/>
          </p:cNvPicPr>
          <p:nvPr/>
        </p:nvPicPr>
        <p:blipFill>
          <a:blip r:embed="rId2"/>
          <a:stretch>
            <a:fillRect/>
          </a:stretch>
        </p:blipFill>
        <p:spPr>
          <a:xfrm>
            <a:off x="4876800" y="1600200"/>
            <a:ext cx="3933825" cy="4610100"/>
          </a:xfrm>
          <a:prstGeom prst="rect">
            <a:avLst/>
          </a:prstGeom>
        </p:spPr>
      </p:pic>
      <p:pic>
        <p:nvPicPr>
          <p:cNvPr id="5" name="Picture 4"/>
          <p:cNvPicPr>
            <a:picLocks noChangeAspect="1"/>
          </p:cNvPicPr>
          <p:nvPr/>
        </p:nvPicPr>
        <p:blipFill>
          <a:blip r:embed="rId3"/>
          <a:stretch>
            <a:fillRect/>
          </a:stretch>
        </p:blipFill>
        <p:spPr>
          <a:xfrm>
            <a:off x="685800" y="1576388"/>
            <a:ext cx="3752560" cy="4633912"/>
          </a:xfrm>
          <a:prstGeom prst="rect">
            <a:avLst/>
          </a:prstGeom>
        </p:spPr>
      </p:pic>
    </p:spTree>
    <p:extLst>
      <p:ext uri="{BB962C8B-B14F-4D97-AF65-F5344CB8AC3E}">
        <p14:creationId xmlns:p14="http://schemas.microsoft.com/office/powerpoint/2010/main" val="3624095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381000"/>
            <a:ext cx="7686675" cy="685800"/>
          </a:xfrm>
        </p:spPr>
        <p:txBody>
          <a:bodyPr/>
          <a:lstStyle/>
          <a:p>
            <a:r>
              <a:rPr lang="en-US"/>
              <a:t>Z-scores</a:t>
            </a:r>
          </a:p>
        </p:txBody>
      </p:sp>
      <p:pic>
        <p:nvPicPr>
          <p:cNvPr id="4" name="Picture 3"/>
          <p:cNvPicPr>
            <a:picLocks noChangeAspect="1"/>
          </p:cNvPicPr>
          <p:nvPr/>
        </p:nvPicPr>
        <p:blipFill>
          <a:blip r:embed="rId2"/>
          <a:stretch>
            <a:fillRect/>
          </a:stretch>
        </p:blipFill>
        <p:spPr>
          <a:xfrm>
            <a:off x="457200" y="3733800"/>
            <a:ext cx="3590109" cy="1828800"/>
          </a:xfrm>
          <a:prstGeom prst="rect">
            <a:avLst/>
          </a:prstGeom>
        </p:spPr>
      </p:pic>
      <p:pic>
        <p:nvPicPr>
          <p:cNvPr id="5" name="Picture 4"/>
          <p:cNvPicPr>
            <a:picLocks noChangeAspect="1"/>
          </p:cNvPicPr>
          <p:nvPr/>
        </p:nvPicPr>
        <p:blipFill>
          <a:blip r:embed="rId3"/>
          <a:stretch>
            <a:fillRect/>
          </a:stretch>
        </p:blipFill>
        <p:spPr>
          <a:xfrm>
            <a:off x="463251" y="1371600"/>
            <a:ext cx="3584058" cy="1825718"/>
          </a:xfrm>
          <a:prstGeom prst="rect">
            <a:avLst/>
          </a:prstGeom>
        </p:spPr>
      </p:pic>
      <p:pic>
        <p:nvPicPr>
          <p:cNvPr id="6" name="Picture 5"/>
          <p:cNvPicPr>
            <a:picLocks noChangeAspect="1"/>
          </p:cNvPicPr>
          <p:nvPr/>
        </p:nvPicPr>
        <p:blipFill>
          <a:blip r:embed="rId4"/>
          <a:stretch>
            <a:fillRect/>
          </a:stretch>
        </p:blipFill>
        <p:spPr>
          <a:xfrm>
            <a:off x="4191000" y="1335741"/>
            <a:ext cx="4851098" cy="3312459"/>
          </a:xfrm>
          <a:prstGeom prst="rect">
            <a:avLst/>
          </a:prstGeom>
        </p:spPr>
      </p:pic>
      <p:sp>
        <p:nvSpPr>
          <p:cNvPr id="7" name="TextBox 6"/>
          <p:cNvSpPr txBox="1"/>
          <p:nvPr/>
        </p:nvSpPr>
        <p:spPr>
          <a:xfrm>
            <a:off x="4191000" y="4652554"/>
            <a:ext cx="4470098" cy="1569660"/>
          </a:xfrm>
          <a:prstGeom prst="rect">
            <a:avLst/>
          </a:prstGeom>
          <a:noFill/>
        </p:spPr>
        <p:txBody>
          <a:bodyPr wrap="square" rtlCol="0">
            <a:spAutoFit/>
          </a:bodyPr>
          <a:lstStyle/>
          <a:p>
            <a:r>
              <a:rPr lang="en-US" sz="1200"/>
              <a:t>Negative z-scores represent values below the mean, and positive z-scores represent values above the mean.</a:t>
            </a:r>
          </a:p>
          <a:p>
            <a:r>
              <a:rPr lang="en-US" sz="1200"/>
              <a:t> </a:t>
            </a:r>
          </a:p>
          <a:p>
            <a:r>
              <a:rPr lang="en-US" sz="1200"/>
              <a:t>Because the mean is the balance point of your distribution, the negative and positive z-scores cancel each other out. In other words, if you add up all z-scores, you will get a value of 0.</a:t>
            </a:r>
          </a:p>
          <a:p>
            <a:r>
              <a:rPr lang="en-US"/>
              <a:t> </a:t>
            </a:r>
          </a:p>
        </p:txBody>
      </p:sp>
    </p:spTree>
    <p:extLst>
      <p:ext uri="{BB962C8B-B14F-4D97-AF65-F5344CB8AC3E}">
        <p14:creationId xmlns:p14="http://schemas.microsoft.com/office/powerpoint/2010/main" val="130761188"/>
      </p:ext>
    </p:extLst>
  </p:cSld>
  <p:clrMapOvr>
    <a:masterClrMapping/>
  </p:clrMapOvr>
</p:sld>
</file>

<file path=ppt/theme/theme1.xml><?xml version="1.0" encoding="utf-8"?>
<a:theme xmlns:a="http://schemas.openxmlformats.org/drawingml/2006/main" name="MNSU_master_11-13">
  <a:themeElements>
    <a:clrScheme name="">
      <a:dk1>
        <a:srgbClr val="3F0058"/>
      </a:dk1>
      <a:lt1>
        <a:srgbClr val="FFFFFF"/>
      </a:lt1>
      <a:dk2>
        <a:srgbClr val="000000"/>
      </a:dk2>
      <a:lt2>
        <a:srgbClr val="808080"/>
      </a:lt2>
      <a:accent1>
        <a:srgbClr val="BBE0E3"/>
      </a:accent1>
      <a:accent2>
        <a:srgbClr val="333399"/>
      </a:accent2>
      <a:accent3>
        <a:srgbClr val="FFFFFF"/>
      </a:accent3>
      <a:accent4>
        <a:srgbClr val="34004A"/>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4C47318B63E1E48A718127921DD400C" ma:contentTypeVersion="13" ma:contentTypeDescription="Create a new document." ma:contentTypeScope="" ma:versionID="4797ca9b1324c18d9fe1ebd8c580dccc">
  <xsd:schema xmlns:xsd="http://www.w3.org/2001/XMLSchema" xmlns:xs="http://www.w3.org/2001/XMLSchema" xmlns:p="http://schemas.microsoft.com/office/2006/metadata/properties" xmlns:ns3="94c84202-c237-4038-9ee0-869900cdc94f" xmlns:ns4="76deb96d-0598-4147-91b9-e91e53133656" targetNamespace="http://schemas.microsoft.com/office/2006/metadata/properties" ma:root="true" ma:fieldsID="0c77b21a808ecef442a9179bbd1490e6" ns3:_="" ns4:_="">
    <xsd:import namespace="94c84202-c237-4038-9ee0-869900cdc94f"/>
    <xsd:import namespace="76deb96d-0598-4147-91b9-e91e5313365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c84202-c237-4038-9ee0-869900cdc94f" elementFormDefault="qualified">
    <xsd:import namespace="http://schemas.microsoft.com/office/2006/documentManagement/types"/>
    <xsd:import namespace="http://schemas.microsoft.com/office/infopath/2007/PartnerControls"/>
    <xsd:element name="SharedWithUsers" ma:index="8"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deb96d-0598-4147-91b9-e91e5313365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0291BF6-4300-4B36-B805-AD419A873943}">
  <ds:schemaRefs>
    <ds:schemaRef ds:uri="http://schemas.microsoft.com/sharepoint/v3/contenttype/forms"/>
  </ds:schemaRefs>
</ds:datastoreItem>
</file>

<file path=customXml/itemProps2.xml><?xml version="1.0" encoding="utf-8"?>
<ds:datastoreItem xmlns:ds="http://schemas.openxmlformats.org/officeDocument/2006/customXml" ds:itemID="{80316110-FC7B-4AA9-A6FC-F840A2846A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c84202-c237-4038-9ee0-869900cdc94f"/>
    <ds:schemaRef ds:uri="76deb96d-0598-4147-91b9-e91e531336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823A7E3-B72E-46F9-9259-3A764796DC83}">
  <ds:schemaRefs>
    <ds:schemaRef ds:uri="http://purl.org/dc/terms/"/>
    <ds:schemaRef ds:uri="http://schemas.openxmlformats.org/package/2006/metadata/core-properties"/>
    <ds:schemaRef ds:uri="http://purl.org/dc/dcmitype/"/>
    <ds:schemaRef ds:uri="94c84202-c237-4038-9ee0-869900cdc94f"/>
    <ds:schemaRef ds:uri="http://schemas.microsoft.com/office/2006/documentManagement/types"/>
    <ds:schemaRef ds:uri="http://purl.org/dc/elements/1.1/"/>
    <ds:schemaRef ds:uri="http://schemas.microsoft.com/office/2006/metadata/properties"/>
    <ds:schemaRef ds:uri="http://schemas.microsoft.com/office/infopath/2007/PartnerControls"/>
    <ds:schemaRef ds:uri="76deb96d-0598-4147-91b9-e91e53133656"/>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MNSU-master-11-13pc</Template>
  <TotalTime>20</TotalTime>
  <Words>692</Words>
  <Application>Microsoft Office PowerPoint</Application>
  <PresentationFormat>On-screen Show (4:3)</PresentationFormat>
  <Paragraphs>80</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Courier New</vt:lpstr>
      <vt:lpstr>OpenSans</vt:lpstr>
      <vt:lpstr>Symbol</vt:lpstr>
      <vt:lpstr>Webdings</vt:lpstr>
      <vt:lpstr>MNSU_master_11-13</vt:lpstr>
      <vt:lpstr>IT 418/518: Foundations of Data Science</vt:lpstr>
      <vt:lpstr>Exercise </vt:lpstr>
      <vt:lpstr>Answer</vt:lpstr>
      <vt:lpstr>Probability Distributions</vt:lpstr>
      <vt:lpstr>Normal Distribution </vt:lpstr>
      <vt:lpstr>PowerPoint Presentation</vt:lpstr>
      <vt:lpstr>Z-Scores</vt:lpstr>
      <vt:lpstr>Z-scores</vt:lpstr>
      <vt:lpstr>Z-scores</vt:lpstr>
      <vt:lpstr>Z-scores</vt:lpstr>
      <vt:lpstr>Z-scores</vt:lpstr>
      <vt:lpstr>Question </vt:lpstr>
      <vt:lpstr>Answer</vt:lpstr>
      <vt:lpstr>Standardization</vt:lpstr>
      <vt:lpstr>Exercise </vt:lpstr>
      <vt:lpstr>Hint</vt:lpstr>
      <vt:lpstr>Answer</vt:lpstr>
      <vt:lpstr>Answer</vt:lpstr>
      <vt:lpstr>Answer</vt:lpstr>
      <vt:lpstr>Statistical Inference</vt:lpstr>
      <vt:lpstr>Hint</vt:lpstr>
    </vt:vector>
  </TitlesOfParts>
  <Company>v</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418</dc:title>
  <dc:creator>Bukralia, Rajeev</dc:creator>
  <cp:lastModifiedBy>Bukralia, Rajeev</cp:lastModifiedBy>
  <cp:revision>2</cp:revision>
  <dcterms:created xsi:type="dcterms:W3CDTF">2016-08-24T19:17:46Z</dcterms:created>
  <dcterms:modified xsi:type="dcterms:W3CDTF">2020-02-13T20:06:28Z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0x010100B4C47318B63E1E48A718127921DD400C</vt:lpwstr>
  </property>
</Properties>
</file>